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32" r:id="rId1"/>
  </p:sldMasterIdLst>
  <p:notesMasterIdLst>
    <p:notesMasterId r:id="rId10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44"/>
    <p:restoredTop sz="78369"/>
  </p:normalViewPr>
  <p:slideViewPr>
    <p:cSldViewPr snapToGrid="0">
      <p:cViewPr varScale="1">
        <p:scale>
          <a:sx n="100" d="100"/>
          <a:sy n="100" d="100"/>
        </p:scale>
        <p:origin x="192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A82307-FED0-4B80-87CB-7D58AE39194A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F049A70-0B94-4EED-9656-5BA24B06536C}">
      <dgm:prSet/>
      <dgm:spPr/>
      <dgm:t>
        <a:bodyPr/>
        <a:lstStyle/>
        <a:p>
          <a:r>
            <a:rPr lang="en-US"/>
            <a:t>Kaggle</a:t>
          </a:r>
        </a:p>
      </dgm:t>
    </dgm:pt>
    <dgm:pt modelId="{19473A7E-0372-4528-A38E-C9AF60623CD0}" type="parTrans" cxnId="{20B8770C-1C62-4D46-ADED-2D561E561A1F}">
      <dgm:prSet/>
      <dgm:spPr/>
      <dgm:t>
        <a:bodyPr/>
        <a:lstStyle/>
        <a:p>
          <a:endParaRPr lang="en-US"/>
        </a:p>
      </dgm:t>
    </dgm:pt>
    <dgm:pt modelId="{401768AA-FB90-4DE3-82BB-18CAFB5E0711}" type="sibTrans" cxnId="{20B8770C-1C62-4D46-ADED-2D561E561A1F}">
      <dgm:prSet/>
      <dgm:spPr/>
      <dgm:t>
        <a:bodyPr/>
        <a:lstStyle/>
        <a:p>
          <a:endParaRPr lang="en-US"/>
        </a:p>
      </dgm:t>
    </dgm:pt>
    <dgm:pt modelId="{0277D763-2F4A-4BDB-BCB7-96A3FDCED2A6}">
      <dgm:prSet/>
      <dgm:spPr/>
      <dgm:t>
        <a:bodyPr/>
        <a:lstStyle/>
        <a:p>
          <a:r>
            <a:rPr lang="en-US"/>
            <a:t>Independent Variables:  Several minerals present in water</a:t>
          </a:r>
        </a:p>
      </dgm:t>
    </dgm:pt>
    <dgm:pt modelId="{F777A725-3F82-4BD7-986D-61CC42ECD948}" type="parTrans" cxnId="{6597F96D-C184-46AA-8853-35BBFD38BC55}">
      <dgm:prSet/>
      <dgm:spPr/>
      <dgm:t>
        <a:bodyPr/>
        <a:lstStyle/>
        <a:p>
          <a:endParaRPr lang="en-US"/>
        </a:p>
      </dgm:t>
    </dgm:pt>
    <dgm:pt modelId="{9D4B2EAB-A1E4-49DA-ADA6-BF381C98AF78}" type="sibTrans" cxnId="{6597F96D-C184-46AA-8853-35BBFD38BC55}">
      <dgm:prSet/>
      <dgm:spPr/>
      <dgm:t>
        <a:bodyPr/>
        <a:lstStyle/>
        <a:p>
          <a:endParaRPr lang="en-US"/>
        </a:p>
      </dgm:t>
    </dgm:pt>
    <dgm:pt modelId="{B548CB9E-80BB-4D72-B30C-E5940DF18C3C}">
      <dgm:prSet/>
      <dgm:spPr/>
      <dgm:t>
        <a:bodyPr/>
        <a:lstStyle/>
        <a:p>
          <a:r>
            <a:rPr lang="en-US"/>
            <a:t>Dependent Variable: Classification of water  as safe or not</a:t>
          </a:r>
        </a:p>
      </dgm:t>
    </dgm:pt>
    <dgm:pt modelId="{D74DBD54-1575-4249-B771-F684C751B6DF}" type="parTrans" cxnId="{A6CE087C-8D83-44AA-96AB-CC9FEAC66B15}">
      <dgm:prSet/>
      <dgm:spPr/>
      <dgm:t>
        <a:bodyPr/>
        <a:lstStyle/>
        <a:p>
          <a:endParaRPr lang="en-US"/>
        </a:p>
      </dgm:t>
    </dgm:pt>
    <dgm:pt modelId="{9784E0DC-DFBF-4FA9-84DE-49A9BF044DB7}" type="sibTrans" cxnId="{A6CE087C-8D83-44AA-96AB-CC9FEAC66B15}">
      <dgm:prSet/>
      <dgm:spPr/>
      <dgm:t>
        <a:bodyPr/>
        <a:lstStyle/>
        <a:p>
          <a:endParaRPr lang="en-US"/>
        </a:p>
      </dgm:t>
    </dgm:pt>
    <dgm:pt modelId="{A2EC168F-1CE7-43C0-87C7-D50063F7C6A3}">
      <dgm:prSet/>
      <dgm:spPr/>
      <dgm:t>
        <a:bodyPr/>
        <a:lstStyle/>
        <a:p>
          <a:r>
            <a:rPr lang="en-US"/>
            <a:t>Imaginary Data for proof of concept</a:t>
          </a:r>
        </a:p>
      </dgm:t>
    </dgm:pt>
    <dgm:pt modelId="{8A068988-3E9E-4E70-A562-649612D5D813}" type="parTrans" cxnId="{574FC12A-6D54-48B2-AD5D-C296FB44E479}">
      <dgm:prSet/>
      <dgm:spPr/>
      <dgm:t>
        <a:bodyPr/>
        <a:lstStyle/>
        <a:p>
          <a:endParaRPr lang="en-US"/>
        </a:p>
      </dgm:t>
    </dgm:pt>
    <dgm:pt modelId="{5960AA3C-3A01-42AD-86DF-B261CE20A2C0}" type="sibTrans" cxnId="{574FC12A-6D54-48B2-AD5D-C296FB44E479}">
      <dgm:prSet/>
      <dgm:spPr/>
      <dgm:t>
        <a:bodyPr/>
        <a:lstStyle/>
        <a:p>
          <a:endParaRPr lang="en-US"/>
        </a:p>
      </dgm:t>
    </dgm:pt>
    <dgm:pt modelId="{2973ABE3-2794-4A3F-A6E1-5F675B7C7263}">
      <dgm:prSet/>
      <dgm:spPr/>
      <dgm:t>
        <a:bodyPr/>
        <a:lstStyle/>
        <a:p>
          <a:r>
            <a:rPr lang="en-US"/>
            <a:t>Imbalanced data set</a:t>
          </a:r>
        </a:p>
      </dgm:t>
    </dgm:pt>
    <dgm:pt modelId="{8C027A67-0186-4D90-9FC6-EA149F25A69C}" type="parTrans" cxnId="{DAC82521-5599-4678-ABB3-45AE5A591F96}">
      <dgm:prSet/>
      <dgm:spPr/>
      <dgm:t>
        <a:bodyPr/>
        <a:lstStyle/>
        <a:p>
          <a:endParaRPr lang="en-US"/>
        </a:p>
      </dgm:t>
    </dgm:pt>
    <dgm:pt modelId="{FFD6FE08-3853-4509-9DD7-60C8CF368ACB}" type="sibTrans" cxnId="{DAC82521-5599-4678-ABB3-45AE5A591F96}">
      <dgm:prSet/>
      <dgm:spPr/>
      <dgm:t>
        <a:bodyPr/>
        <a:lstStyle/>
        <a:p>
          <a:endParaRPr lang="en-US"/>
        </a:p>
      </dgm:t>
    </dgm:pt>
    <dgm:pt modelId="{FB06AAD7-9FD6-FC4D-9634-59EF0F596CB9}" type="pres">
      <dgm:prSet presAssocID="{0EA82307-FED0-4B80-87CB-7D58AE39194A}" presName="vert0" presStyleCnt="0">
        <dgm:presLayoutVars>
          <dgm:dir/>
          <dgm:animOne val="branch"/>
          <dgm:animLvl val="lvl"/>
        </dgm:presLayoutVars>
      </dgm:prSet>
      <dgm:spPr/>
    </dgm:pt>
    <dgm:pt modelId="{986839D0-E2D1-1842-917C-7967EC2785B9}" type="pres">
      <dgm:prSet presAssocID="{1F049A70-0B94-4EED-9656-5BA24B06536C}" presName="thickLine" presStyleLbl="alignNode1" presStyleIdx="0" presStyleCnt="5"/>
      <dgm:spPr/>
    </dgm:pt>
    <dgm:pt modelId="{61F07B40-822A-0E4A-B569-1D9643FCF497}" type="pres">
      <dgm:prSet presAssocID="{1F049A70-0B94-4EED-9656-5BA24B06536C}" presName="horz1" presStyleCnt="0"/>
      <dgm:spPr/>
    </dgm:pt>
    <dgm:pt modelId="{75AF704F-BEB0-7148-B131-C4C40FDF39EE}" type="pres">
      <dgm:prSet presAssocID="{1F049A70-0B94-4EED-9656-5BA24B06536C}" presName="tx1" presStyleLbl="revTx" presStyleIdx="0" presStyleCnt="5"/>
      <dgm:spPr/>
    </dgm:pt>
    <dgm:pt modelId="{9D739D2B-8E05-3041-8735-35F2A2FF63AB}" type="pres">
      <dgm:prSet presAssocID="{1F049A70-0B94-4EED-9656-5BA24B06536C}" presName="vert1" presStyleCnt="0"/>
      <dgm:spPr/>
    </dgm:pt>
    <dgm:pt modelId="{22AA35D6-DDE5-8042-A8F3-96E80DF9965A}" type="pres">
      <dgm:prSet presAssocID="{0277D763-2F4A-4BDB-BCB7-96A3FDCED2A6}" presName="thickLine" presStyleLbl="alignNode1" presStyleIdx="1" presStyleCnt="5"/>
      <dgm:spPr/>
    </dgm:pt>
    <dgm:pt modelId="{166DD922-D913-DA49-8DED-E7502B536B55}" type="pres">
      <dgm:prSet presAssocID="{0277D763-2F4A-4BDB-BCB7-96A3FDCED2A6}" presName="horz1" presStyleCnt="0"/>
      <dgm:spPr/>
    </dgm:pt>
    <dgm:pt modelId="{085065BE-092E-CA4C-AB14-6D55F41C665B}" type="pres">
      <dgm:prSet presAssocID="{0277D763-2F4A-4BDB-BCB7-96A3FDCED2A6}" presName="tx1" presStyleLbl="revTx" presStyleIdx="1" presStyleCnt="5"/>
      <dgm:spPr/>
    </dgm:pt>
    <dgm:pt modelId="{526464DF-E66C-034F-8BBF-3F39B1B7D522}" type="pres">
      <dgm:prSet presAssocID="{0277D763-2F4A-4BDB-BCB7-96A3FDCED2A6}" presName="vert1" presStyleCnt="0"/>
      <dgm:spPr/>
    </dgm:pt>
    <dgm:pt modelId="{589ED712-CEDA-C04E-B164-B8FB6D9F9045}" type="pres">
      <dgm:prSet presAssocID="{B548CB9E-80BB-4D72-B30C-E5940DF18C3C}" presName="thickLine" presStyleLbl="alignNode1" presStyleIdx="2" presStyleCnt="5"/>
      <dgm:spPr/>
    </dgm:pt>
    <dgm:pt modelId="{A84A56C0-2D78-2640-8D71-2EFE5471C49D}" type="pres">
      <dgm:prSet presAssocID="{B548CB9E-80BB-4D72-B30C-E5940DF18C3C}" presName="horz1" presStyleCnt="0"/>
      <dgm:spPr/>
    </dgm:pt>
    <dgm:pt modelId="{027D3672-0A9B-4B4B-ADB9-3C86D4184979}" type="pres">
      <dgm:prSet presAssocID="{B548CB9E-80BB-4D72-B30C-E5940DF18C3C}" presName="tx1" presStyleLbl="revTx" presStyleIdx="2" presStyleCnt="5"/>
      <dgm:spPr/>
    </dgm:pt>
    <dgm:pt modelId="{980E1E12-8DEA-4A44-BB30-F02EC1FD38CD}" type="pres">
      <dgm:prSet presAssocID="{B548CB9E-80BB-4D72-B30C-E5940DF18C3C}" presName="vert1" presStyleCnt="0"/>
      <dgm:spPr/>
    </dgm:pt>
    <dgm:pt modelId="{66175E41-BCC4-3E44-BBF7-83A88CB90947}" type="pres">
      <dgm:prSet presAssocID="{A2EC168F-1CE7-43C0-87C7-D50063F7C6A3}" presName="thickLine" presStyleLbl="alignNode1" presStyleIdx="3" presStyleCnt="5"/>
      <dgm:spPr/>
    </dgm:pt>
    <dgm:pt modelId="{7182D85C-2459-1748-8E15-95B647402E83}" type="pres">
      <dgm:prSet presAssocID="{A2EC168F-1CE7-43C0-87C7-D50063F7C6A3}" presName="horz1" presStyleCnt="0"/>
      <dgm:spPr/>
    </dgm:pt>
    <dgm:pt modelId="{5D3092DD-F365-264C-9645-DDBEE08DCC5D}" type="pres">
      <dgm:prSet presAssocID="{A2EC168F-1CE7-43C0-87C7-D50063F7C6A3}" presName="tx1" presStyleLbl="revTx" presStyleIdx="3" presStyleCnt="5"/>
      <dgm:spPr/>
    </dgm:pt>
    <dgm:pt modelId="{CB00F410-4DD5-D94E-B39C-D547F3B9AAED}" type="pres">
      <dgm:prSet presAssocID="{A2EC168F-1CE7-43C0-87C7-D50063F7C6A3}" presName="vert1" presStyleCnt="0"/>
      <dgm:spPr/>
    </dgm:pt>
    <dgm:pt modelId="{3A953BCA-9CA4-5748-8D9E-4CA8C9EE87AB}" type="pres">
      <dgm:prSet presAssocID="{2973ABE3-2794-4A3F-A6E1-5F675B7C7263}" presName="thickLine" presStyleLbl="alignNode1" presStyleIdx="4" presStyleCnt="5"/>
      <dgm:spPr/>
    </dgm:pt>
    <dgm:pt modelId="{B0A1836D-E1B0-4A46-93EE-443CC12ADA92}" type="pres">
      <dgm:prSet presAssocID="{2973ABE3-2794-4A3F-A6E1-5F675B7C7263}" presName="horz1" presStyleCnt="0"/>
      <dgm:spPr/>
    </dgm:pt>
    <dgm:pt modelId="{26457AF8-D65A-3745-99C3-011446A37096}" type="pres">
      <dgm:prSet presAssocID="{2973ABE3-2794-4A3F-A6E1-5F675B7C7263}" presName="tx1" presStyleLbl="revTx" presStyleIdx="4" presStyleCnt="5"/>
      <dgm:spPr/>
    </dgm:pt>
    <dgm:pt modelId="{2EC32432-41FD-B94F-B4A2-5F9CAC0BE83B}" type="pres">
      <dgm:prSet presAssocID="{2973ABE3-2794-4A3F-A6E1-5F675B7C7263}" presName="vert1" presStyleCnt="0"/>
      <dgm:spPr/>
    </dgm:pt>
  </dgm:ptLst>
  <dgm:cxnLst>
    <dgm:cxn modelId="{20B8770C-1C62-4D46-ADED-2D561E561A1F}" srcId="{0EA82307-FED0-4B80-87CB-7D58AE39194A}" destId="{1F049A70-0B94-4EED-9656-5BA24B06536C}" srcOrd="0" destOrd="0" parTransId="{19473A7E-0372-4528-A38E-C9AF60623CD0}" sibTransId="{401768AA-FB90-4DE3-82BB-18CAFB5E0711}"/>
    <dgm:cxn modelId="{07F9481C-B411-C74B-8E00-A6A44581EDD3}" type="presOf" srcId="{0277D763-2F4A-4BDB-BCB7-96A3FDCED2A6}" destId="{085065BE-092E-CA4C-AB14-6D55F41C665B}" srcOrd="0" destOrd="0" presId="urn:microsoft.com/office/officeart/2008/layout/LinedList"/>
    <dgm:cxn modelId="{DAC82521-5599-4678-ABB3-45AE5A591F96}" srcId="{0EA82307-FED0-4B80-87CB-7D58AE39194A}" destId="{2973ABE3-2794-4A3F-A6E1-5F675B7C7263}" srcOrd="4" destOrd="0" parTransId="{8C027A67-0186-4D90-9FC6-EA149F25A69C}" sibTransId="{FFD6FE08-3853-4509-9DD7-60C8CF368ACB}"/>
    <dgm:cxn modelId="{574FC12A-6D54-48B2-AD5D-C296FB44E479}" srcId="{0EA82307-FED0-4B80-87CB-7D58AE39194A}" destId="{A2EC168F-1CE7-43C0-87C7-D50063F7C6A3}" srcOrd="3" destOrd="0" parTransId="{8A068988-3E9E-4E70-A562-649612D5D813}" sibTransId="{5960AA3C-3A01-42AD-86DF-B261CE20A2C0}"/>
    <dgm:cxn modelId="{6597F96D-C184-46AA-8853-35BBFD38BC55}" srcId="{0EA82307-FED0-4B80-87CB-7D58AE39194A}" destId="{0277D763-2F4A-4BDB-BCB7-96A3FDCED2A6}" srcOrd="1" destOrd="0" parTransId="{F777A725-3F82-4BD7-986D-61CC42ECD948}" sibTransId="{9D4B2EAB-A1E4-49DA-ADA6-BF381C98AF78}"/>
    <dgm:cxn modelId="{A6CE087C-8D83-44AA-96AB-CC9FEAC66B15}" srcId="{0EA82307-FED0-4B80-87CB-7D58AE39194A}" destId="{B548CB9E-80BB-4D72-B30C-E5940DF18C3C}" srcOrd="2" destOrd="0" parTransId="{D74DBD54-1575-4249-B771-F684C751B6DF}" sibTransId="{9784E0DC-DFBF-4FA9-84DE-49A9BF044DB7}"/>
    <dgm:cxn modelId="{D481BDA4-3C67-3A4C-B403-D99F1CC4D97D}" type="presOf" srcId="{1F049A70-0B94-4EED-9656-5BA24B06536C}" destId="{75AF704F-BEB0-7148-B131-C4C40FDF39EE}" srcOrd="0" destOrd="0" presId="urn:microsoft.com/office/officeart/2008/layout/LinedList"/>
    <dgm:cxn modelId="{2BBCCCA4-2A95-3646-9578-6EE5F164B112}" type="presOf" srcId="{0EA82307-FED0-4B80-87CB-7D58AE39194A}" destId="{FB06AAD7-9FD6-FC4D-9634-59EF0F596CB9}" srcOrd="0" destOrd="0" presId="urn:microsoft.com/office/officeart/2008/layout/LinedList"/>
    <dgm:cxn modelId="{D8F0F3C4-C651-2E43-888B-3305708961DC}" type="presOf" srcId="{2973ABE3-2794-4A3F-A6E1-5F675B7C7263}" destId="{26457AF8-D65A-3745-99C3-011446A37096}" srcOrd="0" destOrd="0" presId="urn:microsoft.com/office/officeart/2008/layout/LinedList"/>
    <dgm:cxn modelId="{CC470BDB-11FF-BD4F-9B15-A402FEA7A628}" type="presOf" srcId="{B548CB9E-80BB-4D72-B30C-E5940DF18C3C}" destId="{027D3672-0A9B-4B4B-ADB9-3C86D4184979}" srcOrd="0" destOrd="0" presId="urn:microsoft.com/office/officeart/2008/layout/LinedList"/>
    <dgm:cxn modelId="{E044B7F5-EB02-3E43-B70A-2439CEE02B51}" type="presOf" srcId="{A2EC168F-1CE7-43C0-87C7-D50063F7C6A3}" destId="{5D3092DD-F365-264C-9645-DDBEE08DCC5D}" srcOrd="0" destOrd="0" presId="urn:microsoft.com/office/officeart/2008/layout/LinedList"/>
    <dgm:cxn modelId="{09FC9CE8-6953-154A-BD32-ED4AC43C50C1}" type="presParOf" srcId="{FB06AAD7-9FD6-FC4D-9634-59EF0F596CB9}" destId="{986839D0-E2D1-1842-917C-7967EC2785B9}" srcOrd="0" destOrd="0" presId="urn:microsoft.com/office/officeart/2008/layout/LinedList"/>
    <dgm:cxn modelId="{6D133D05-A0FE-944C-A28F-FA6D670D3AF3}" type="presParOf" srcId="{FB06AAD7-9FD6-FC4D-9634-59EF0F596CB9}" destId="{61F07B40-822A-0E4A-B569-1D9643FCF497}" srcOrd="1" destOrd="0" presId="urn:microsoft.com/office/officeart/2008/layout/LinedList"/>
    <dgm:cxn modelId="{25028ADC-24F0-2C4A-9A5F-B46FA3C90C37}" type="presParOf" srcId="{61F07B40-822A-0E4A-B569-1D9643FCF497}" destId="{75AF704F-BEB0-7148-B131-C4C40FDF39EE}" srcOrd="0" destOrd="0" presId="urn:microsoft.com/office/officeart/2008/layout/LinedList"/>
    <dgm:cxn modelId="{EAEEA384-75C0-6E4D-A66C-9B6CA3B4A9F2}" type="presParOf" srcId="{61F07B40-822A-0E4A-B569-1D9643FCF497}" destId="{9D739D2B-8E05-3041-8735-35F2A2FF63AB}" srcOrd="1" destOrd="0" presId="urn:microsoft.com/office/officeart/2008/layout/LinedList"/>
    <dgm:cxn modelId="{E19E3A17-DEBD-5C41-9362-B075852E7FD7}" type="presParOf" srcId="{FB06AAD7-9FD6-FC4D-9634-59EF0F596CB9}" destId="{22AA35D6-DDE5-8042-A8F3-96E80DF9965A}" srcOrd="2" destOrd="0" presId="urn:microsoft.com/office/officeart/2008/layout/LinedList"/>
    <dgm:cxn modelId="{83F2D61C-B119-0543-A18A-607208CFADBF}" type="presParOf" srcId="{FB06AAD7-9FD6-FC4D-9634-59EF0F596CB9}" destId="{166DD922-D913-DA49-8DED-E7502B536B55}" srcOrd="3" destOrd="0" presId="urn:microsoft.com/office/officeart/2008/layout/LinedList"/>
    <dgm:cxn modelId="{84A59578-015A-C646-A471-715CF175DDAC}" type="presParOf" srcId="{166DD922-D913-DA49-8DED-E7502B536B55}" destId="{085065BE-092E-CA4C-AB14-6D55F41C665B}" srcOrd="0" destOrd="0" presId="urn:microsoft.com/office/officeart/2008/layout/LinedList"/>
    <dgm:cxn modelId="{0009C323-DB53-904B-B5A3-997F201F3CF1}" type="presParOf" srcId="{166DD922-D913-DA49-8DED-E7502B536B55}" destId="{526464DF-E66C-034F-8BBF-3F39B1B7D522}" srcOrd="1" destOrd="0" presId="urn:microsoft.com/office/officeart/2008/layout/LinedList"/>
    <dgm:cxn modelId="{B414F76D-4ACD-3B46-B1F8-77775DD67D81}" type="presParOf" srcId="{FB06AAD7-9FD6-FC4D-9634-59EF0F596CB9}" destId="{589ED712-CEDA-C04E-B164-B8FB6D9F9045}" srcOrd="4" destOrd="0" presId="urn:microsoft.com/office/officeart/2008/layout/LinedList"/>
    <dgm:cxn modelId="{8DB7D6EA-E33C-1048-BC9D-78D355F84567}" type="presParOf" srcId="{FB06AAD7-9FD6-FC4D-9634-59EF0F596CB9}" destId="{A84A56C0-2D78-2640-8D71-2EFE5471C49D}" srcOrd="5" destOrd="0" presId="urn:microsoft.com/office/officeart/2008/layout/LinedList"/>
    <dgm:cxn modelId="{514D3F90-C6A7-8E4A-B66D-713928057764}" type="presParOf" srcId="{A84A56C0-2D78-2640-8D71-2EFE5471C49D}" destId="{027D3672-0A9B-4B4B-ADB9-3C86D4184979}" srcOrd="0" destOrd="0" presId="urn:microsoft.com/office/officeart/2008/layout/LinedList"/>
    <dgm:cxn modelId="{06D4746F-5B65-284C-A68E-7789FDC370E7}" type="presParOf" srcId="{A84A56C0-2D78-2640-8D71-2EFE5471C49D}" destId="{980E1E12-8DEA-4A44-BB30-F02EC1FD38CD}" srcOrd="1" destOrd="0" presId="urn:microsoft.com/office/officeart/2008/layout/LinedList"/>
    <dgm:cxn modelId="{EA32C765-6C66-8943-8ABD-A3C323B99DC0}" type="presParOf" srcId="{FB06AAD7-9FD6-FC4D-9634-59EF0F596CB9}" destId="{66175E41-BCC4-3E44-BBF7-83A88CB90947}" srcOrd="6" destOrd="0" presId="urn:microsoft.com/office/officeart/2008/layout/LinedList"/>
    <dgm:cxn modelId="{4CE97D4A-49B3-5641-89EC-36980A19FACF}" type="presParOf" srcId="{FB06AAD7-9FD6-FC4D-9634-59EF0F596CB9}" destId="{7182D85C-2459-1748-8E15-95B647402E83}" srcOrd="7" destOrd="0" presId="urn:microsoft.com/office/officeart/2008/layout/LinedList"/>
    <dgm:cxn modelId="{9A9250FB-F3C4-4D41-BF04-34F041D2EF91}" type="presParOf" srcId="{7182D85C-2459-1748-8E15-95B647402E83}" destId="{5D3092DD-F365-264C-9645-DDBEE08DCC5D}" srcOrd="0" destOrd="0" presId="urn:microsoft.com/office/officeart/2008/layout/LinedList"/>
    <dgm:cxn modelId="{4F29CACD-0CCA-6D49-ACB7-50E4EB3B370E}" type="presParOf" srcId="{7182D85C-2459-1748-8E15-95B647402E83}" destId="{CB00F410-4DD5-D94E-B39C-D547F3B9AAED}" srcOrd="1" destOrd="0" presId="urn:microsoft.com/office/officeart/2008/layout/LinedList"/>
    <dgm:cxn modelId="{547F5103-0316-F54B-8BCC-BC4DB1B9E218}" type="presParOf" srcId="{FB06AAD7-9FD6-FC4D-9634-59EF0F596CB9}" destId="{3A953BCA-9CA4-5748-8D9E-4CA8C9EE87AB}" srcOrd="8" destOrd="0" presId="urn:microsoft.com/office/officeart/2008/layout/LinedList"/>
    <dgm:cxn modelId="{E0656D14-D31F-F04D-ADAF-FABAA2705118}" type="presParOf" srcId="{FB06AAD7-9FD6-FC4D-9634-59EF0F596CB9}" destId="{B0A1836D-E1B0-4A46-93EE-443CC12ADA92}" srcOrd="9" destOrd="0" presId="urn:microsoft.com/office/officeart/2008/layout/LinedList"/>
    <dgm:cxn modelId="{152D18D6-AE0A-374A-AD33-2C23938F116E}" type="presParOf" srcId="{B0A1836D-E1B0-4A46-93EE-443CC12ADA92}" destId="{26457AF8-D65A-3745-99C3-011446A37096}" srcOrd="0" destOrd="0" presId="urn:microsoft.com/office/officeart/2008/layout/LinedList"/>
    <dgm:cxn modelId="{FBBF4E73-9AD2-894B-A77B-99B088F25375}" type="presParOf" srcId="{B0A1836D-E1B0-4A46-93EE-443CC12ADA92}" destId="{2EC32432-41FD-B94F-B4A2-5F9CAC0BE83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6839D0-E2D1-1842-917C-7967EC2785B9}">
      <dsp:nvSpPr>
        <dsp:cNvPr id="0" name=""/>
        <dsp:cNvSpPr/>
      </dsp:nvSpPr>
      <dsp:spPr>
        <a:xfrm>
          <a:off x="0" y="619"/>
          <a:ext cx="638096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AF704F-BEB0-7148-B131-C4C40FDF39EE}">
      <dsp:nvSpPr>
        <dsp:cNvPr id="0" name=""/>
        <dsp:cNvSpPr/>
      </dsp:nvSpPr>
      <dsp:spPr>
        <a:xfrm>
          <a:off x="0" y="619"/>
          <a:ext cx="6380962" cy="10154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Kaggle</a:t>
          </a:r>
        </a:p>
      </dsp:txBody>
      <dsp:txXfrm>
        <a:off x="0" y="619"/>
        <a:ext cx="6380962" cy="1015414"/>
      </dsp:txXfrm>
    </dsp:sp>
    <dsp:sp modelId="{22AA35D6-DDE5-8042-A8F3-96E80DF9965A}">
      <dsp:nvSpPr>
        <dsp:cNvPr id="0" name=""/>
        <dsp:cNvSpPr/>
      </dsp:nvSpPr>
      <dsp:spPr>
        <a:xfrm>
          <a:off x="0" y="1016034"/>
          <a:ext cx="638096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5065BE-092E-CA4C-AB14-6D55F41C665B}">
      <dsp:nvSpPr>
        <dsp:cNvPr id="0" name=""/>
        <dsp:cNvSpPr/>
      </dsp:nvSpPr>
      <dsp:spPr>
        <a:xfrm>
          <a:off x="0" y="1016034"/>
          <a:ext cx="6380962" cy="10154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Independent Variables:  Several minerals present in water</a:t>
          </a:r>
        </a:p>
      </dsp:txBody>
      <dsp:txXfrm>
        <a:off x="0" y="1016034"/>
        <a:ext cx="6380962" cy="1015414"/>
      </dsp:txXfrm>
    </dsp:sp>
    <dsp:sp modelId="{589ED712-CEDA-C04E-B164-B8FB6D9F9045}">
      <dsp:nvSpPr>
        <dsp:cNvPr id="0" name=""/>
        <dsp:cNvSpPr/>
      </dsp:nvSpPr>
      <dsp:spPr>
        <a:xfrm>
          <a:off x="0" y="2031449"/>
          <a:ext cx="638096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7D3672-0A9B-4B4B-ADB9-3C86D4184979}">
      <dsp:nvSpPr>
        <dsp:cNvPr id="0" name=""/>
        <dsp:cNvSpPr/>
      </dsp:nvSpPr>
      <dsp:spPr>
        <a:xfrm>
          <a:off x="0" y="2031449"/>
          <a:ext cx="6380962" cy="10154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Dependent Variable: Classification of water  as safe or not</a:t>
          </a:r>
        </a:p>
      </dsp:txBody>
      <dsp:txXfrm>
        <a:off x="0" y="2031449"/>
        <a:ext cx="6380962" cy="1015414"/>
      </dsp:txXfrm>
    </dsp:sp>
    <dsp:sp modelId="{66175E41-BCC4-3E44-BBF7-83A88CB90947}">
      <dsp:nvSpPr>
        <dsp:cNvPr id="0" name=""/>
        <dsp:cNvSpPr/>
      </dsp:nvSpPr>
      <dsp:spPr>
        <a:xfrm>
          <a:off x="0" y="3046863"/>
          <a:ext cx="638096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3092DD-F365-264C-9645-DDBEE08DCC5D}">
      <dsp:nvSpPr>
        <dsp:cNvPr id="0" name=""/>
        <dsp:cNvSpPr/>
      </dsp:nvSpPr>
      <dsp:spPr>
        <a:xfrm>
          <a:off x="0" y="3046863"/>
          <a:ext cx="6380962" cy="10154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Imaginary Data for proof of concept</a:t>
          </a:r>
        </a:p>
      </dsp:txBody>
      <dsp:txXfrm>
        <a:off x="0" y="3046863"/>
        <a:ext cx="6380962" cy="1015414"/>
      </dsp:txXfrm>
    </dsp:sp>
    <dsp:sp modelId="{3A953BCA-9CA4-5748-8D9E-4CA8C9EE87AB}">
      <dsp:nvSpPr>
        <dsp:cNvPr id="0" name=""/>
        <dsp:cNvSpPr/>
      </dsp:nvSpPr>
      <dsp:spPr>
        <a:xfrm>
          <a:off x="0" y="4062278"/>
          <a:ext cx="638096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457AF8-D65A-3745-99C3-011446A37096}">
      <dsp:nvSpPr>
        <dsp:cNvPr id="0" name=""/>
        <dsp:cNvSpPr/>
      </dsp:nvSpPr>
      <dsp:spPr>
        <a:xfrm>
          <a:off x="0" y="4062278"/>
          <a:ext cx="6380962" cy="10154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Imbalanced data set</a:t>
          </a:r>
        </a:p>
      </dsp:txBody>
      <dsp:txXfrm>
        <a:off x="0" y="4062278"/>
        <a:ext cx="6380962" cy="10154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2CA8C8-F640-DB4C-A45C-415022B58C0F}" type="datetimeFigureOut">
              <a:rPr lang="en-US" smtClean="0"/>
              <a:t>5/6/23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686D5-5C29-D440-A088-48130CF831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79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686D5-5C29-D440-A088-48130CF8315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653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686D5-5C29-D440-A088-48130CF8315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327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686D5-5C29-D440-A088-48130CF8315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9810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686D5-5C29-D440-A088-48130CF8315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032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E7AA473-D82F-4EFF-9DF7-AE6D83C51288}" type="datetime1">
              <a:rPr lang="en-US" smtClean="0"/>
              <a:t>5/6/23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96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BCCD4-CEB1-405B-A443-DD9CBCBEA552}" type="datetime1">
              <a:rPr lang="en-US" smtClean="0"/>
              <a:t>5/6/23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39476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BCCD4-CEB1-405B-A443-DD9CBCBEA552}" type="datetime1">
              <a:rPr lang="en-US" smtClean="0"/>
              <a:t>5/6/23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755177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BCCD4-CEB1-405B-A443-DD9CBCBEA552}" type="datetime1">
              <a:rPr lang="en-US" smtClean="0"/>
              <a:t>5/6/23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69214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BCCD4-CEB1-405B-A443-DD9CBCBEA552}" type="datetime1">
              <a:rPr lang="en-US" smtClean="0"/>
              <a:t>5/6/23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45836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BCCD4-CEB1-405B-A443-DD9CBCBEA552}" type="datetime1">
              <a:rPr lang="en-US" smtClean="0"/>
              <a:t>5/6/23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06647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BCCD4-CEB1-405B-A443-DD9CBCBEA552}" type="datetime1">
              <a:rPr lang="en-US" smtClean="0"/>
              <a:t>5/6/23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75444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1E12F1F0-FE2D-4C1C-B320-8CB9BE735F0F}" type="datetime1">
              <a:rPr lang="en-US" smtClean="0"/>
              <a:t>5/6/23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250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2CF1B96C-10FD-4EBC-9029-9652B7535D02}" type="datetime1">
              <a:rPr lang="en-US" smtClean="0"/>
              <a:t>5/6/23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102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78474-CC00-4A95-9D50-A41C12D1EEC4}" type="datetime1">
              <a:rPr lang="en-US" smtClean="0"/>
              <a:t>5/6/23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340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C8B4-7FBB-408F-BDB9-F0496874AFB2}" type="datetime1">
              <a:rPr lang="en-US" smtClean="0"/>
              <a:t>5/6/23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861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8EE20-A5E2-47D3-8F6D-A2BA7AB2E093}" type="datetime1">
              <a:rPr lang="en-US" smtClean="0"/>
              <a:t>5/6/23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084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2CF99-132F-413F-B7EF-71A5C33F2ED6}" type="datetime1">
              <a:rPr lang="en-US" smtClean="0"/>
              <a:t>5/6/23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320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AE06-98E0-4D9F-A059-92C3548821BB}" type="datetime1">
              <a:rPr lang="en-US" smtClean="0"/>
              <a:t>5/6/23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802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00CA-3DDC-4705-B840-978EF5EA0707}" type="datetime1">
              <a:rPr lang="en-US" smtClean="0"/>
              <a:t>5/6/23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675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66D49-0BBA-4C5A-AD96-6448CA63451A}" type="datetime1">
              <a:rPr lang="en-US" smtClean="0"/>
              <a:t>5/6/23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968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EB293-A316-472D-A8B4-6947CF1A12B7}" type="datetime1">
              <a:rPr lang="en-US" smtClean="0"/>
              <a:t>5/6/23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885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34BCCD4-CEB1-405B-A443-DD9CBCBEA552}" type="datetime1">
              <a:rPr lang="en-US" smtClean="0"/>
              <a:t>5/6/23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174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  <p:sldLayoutId id="2147483944" r:id="rId12"/>
    <p:sldLayoutId id="2147483945" r:id="rId13"/>
    <p:sldLayoutId id="2147483946" r:id="rId14"/>
    <p:sldLayoutId id="2147483947" r:id="rId15"/>
    <p:sldLayoutId id="2147483948" r:id="rId16"/>
    <p:sldLayoutId id="214748394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12" Type="http://schemas.openxmlformats.org/officeDocument/2006/relationships/diagramColors" Target="../diagrams/colors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jpeg"/><Relationship Id="rId11" Type="http://schemas.openxmlformats.org/officeDocument/2006/relationships/diagramQuickStyle" Target="../diagrams/quickStyle1.xml"/><Relationship Id="rId5" Type="http://schemas.openxmlformats.org/officeDocument/2006/relationships/image" Target="../media/image1.jpeg"/><Relationship Id="rId10" Type="http://schemas.openxmlformats.org/officeDocument/2006/relationships/diagramLayout" Target="../diagrams/layout1.xml"/><Relationship Id="rId4" Type="http://schemas.openxmlformats.org/officeDocument/2006/relationships/notesSlide" Target="../notesSlides/notesSlide1.xml"/><Relationship Id="rId9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0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.jpe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6.sv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5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smoke background">
            <a:extLst>
              <a:ext uri="{FF2B5EF4-FFF2-40B4-BE49-F238E27FC236}">
                <a16:creationId xmlns:a16="http://schemas.microsoft.com/office/drawing/2014/main" id="{3E6F5064-88B4-579F-08A0-C2A813714F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</a:blip>
          <a:srcRect t="8392" b="7021"/>
          <a:stretch/>
        </p:blipFill>
        <p:spPr>
          <a:xfrm>
            <a:off x="-2" y="-2"/>
            <a:ext cx="12192001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71F9B9-6601-6736-CDF4-2BD07B2CAA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7927" y="-119624"/>
            <a:ext cx="8825658" cy="2677648"/>
          </a:xfrm>
        </p:spPr>
        <p:txBody>
          <a:bodyPr>
            <a:normAutofit/>
          </a:bodyPr>
          <a:lstStyle/>
          <a:p>
            <a:r>
              <a:rPr lang="en-US" dirty="0"/>
              <a:t>PREDICTING IF THE WATER IS SAFE TO DRINK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FE5D24-DE57-7766-F2BB-C9EBF3AFBA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i="0"/>
              <a:t>Sameer Nepal</a:t>
            </a:r>
          </a:p>
          <a:p>
            <a:r>
              <a:rPr lang="en-US" i="0"/>
              <a:t>DSC 680</a:t>
            </a:r>
          </a:p>
          <a:p>
            <a:endParaRPr lang="en-US"/>
          </a:p>
        </p:txBody>
      </p:sp>
      <p:pic>
        <p:nvPicPr>
          <p:cNvPr id="5" name="Audio Recording May 6, 2023 at 3:12:00 PM">
            <a:hlinkClick r:id="" action="ppaction://media"/>
            <a:extLst>
              <a:ext uri="{FF2B5EF4-FFF2-40B4-BE49-F238E27FC236}">
                <a16:creationId xmlns:a16="http://schemas.microsoft.com/office/drawing/2014/main" id="{72B61231-D006-E311-EE1D-88BA3824C3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7927" y="5638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473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ED2E2BB-3846-41EB-9F1E-92C33C4A8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73D5773-5AC9-444A-A47A-EB6656ACD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4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81EB4475-C020-4325-AF59-31FCBFB7C5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7689D68-C339-4D5B-9DAA-E13F6BD4D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B9CC3E5-EA42-4393-A2C0-5192B91BD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3D black question marks with one yellow question mark">
            <a:extLst>
              <a:ext uri="{FF2B5EF4-FFF2-40B4-BE49-F238E27FC236}">
                <a16:creationId xmlns:a16="http://schemas.microsoft.com/office/drawing/2014/main" id="{C6D3003C-A3A9-8673-E2FD-D005D36E723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73000"/>
                    </a14:imgEffect>
                    <a14:imgEffect>
                      <a14:brightnessContrast bright="-27000"/>
                    </a14:imgEffect>
                  </a14:imgLayer>
                </a14:imgProps>
              </a:ext>
            </a:extLst>
          </a:blip>
          <a:srcRect l="45065" r="22491" b="1"/>
          <a:stretch/>
        </p:blipFill>
        <p:spPr>
          <a:xfrm>
            <a:off x="1756452" y="474132"/>
            <a:ext cx="3057428" cy="3439617"/>
          </a:xfrm>
          <a:prstGeom prst="roundRect">
            <a:avLst>
              <a:gd name="adj" fmla="val 0"/>
            </a:avLst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B8DBC8E-FBA7-466C-8D97-75B15FBE9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8211C4-0C5A-3F91-BE3D-2157D5FD1DA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47" r="40019" b="-2"/>
          <a:stretch/>
        </p:blipFill>
        <p:spPr>
          <a:xfrm>
            <a:off x="7329301" y="473338"/>
            <a:ext cx="3057412" cy="3439617"/>
          </a:xfrm>
          <a:prstGeom prst="roundRect">
            <a:avLst>
              <a:gd name="adj" fmla="val 0"/>
            </a:avLst>
          </a:prstGeom>
          <a:effectLst/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FFF64E-1FE4-4AE0-9D62-567AA183C1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133850"/>
            <a:ext cx="11277600" cy="2250018"/>
          </a:xfrm>
          <a:custGeom>
            <a:avLst/>
            <a:gdLst>
              <a:gd name="connsiteX0" fmla="*/ 5264150 w 11277600"/>
              <a:gd name="connsiteY0" fmla="*/ 0 h 2250018"/>
              <a:gd name="connsiteX1" fmla="*/ 5499100 w 11277600"/>
              <a:gd name="connsiteY1" fmla="*/ 1588 h 2250018"/>
              <a:gd name="connsiteX2" fmla="*/ 5730875 w 11277600"/>
              <a:gd name="connsiteY2" fmla="*/ 1588 h 2250018"/>
              <a:gd name="connsiteX3" fmla="*/ 5961063 w 11277600"/>
              <a:gd name="connsiteY3" fmla="*/ 4763 h 2250018"/>
              <a:gd name="connsiteX4" fmla="*/ 6186488 w 11277600"/>
              <a:gd name="connsiteY4" fmla="*/ 9525 h 2250018"/>
              <a:gd name="connsiteX5" fmla="*/ 6410325 w 11277600"/>
              <a:gd name="connsiteY5" fmla="*/ 14288 h 2250018"/>
              <a:gd name="connsiteX6" fmla="*/ 6629400 w 11277600"/>
              <a:gd name="connsiteY6" fmla="*/ 19050 h 2250018"/>
              <a:gd name="connsiteX7" fmla="*/ 6846888 w 11277600"/>
              <a:gd name="connsiteY7" fmla="*/ 26988 h 2250018"/>
              <a:gd name="connsiteX8" fmla="*/ 7061200 w 11277600"/>
              <a:gd name="connsiteY8" fmla="*/ 34925 h 2250018"/>
              <a:gd name="connsiteX9" fmla="*/ 7270750 w 11277600"/>
              <a:gd name="connsiteY9" fmla="*/ 42863 h 2250018"/>
              <a:gd name="connsiteX10" fmla="*/ 7680325 w 11277600"/>
              <a:gd name="connsiteY10" fmla="*/ 63500 h 2250018"/>
              <a:gd name="connsiteX11" fmla="*/ 8072438 w 11277600"/>
              <a:gd name="connsiteY11" fmla="*/ 85725 h 2250018"/>
              <a:gd name="connsiteX12" fmla="*/ 8448675 w 11277600"/>
              <a:gd name="connsiteY12" fmla="*/ 109538 h 2250018"/>
              <a:gd name="connsiteX13" fmla="*/ 8805862 w 11277600"/>
              <a:gd name="connsiteY13" fmla="*/ 134938 h 2250018"/>
              <a:gd name="connsiteX14" fmla="*/ 9145588 w 11277600"/>
              <a:gd name="connsiteY14" fmla="*/ 161925 h 2250018"/>
              <a:gd name="connsiteX15" fmla="*/ 9461500 w 11277600"/>
              <a:gd name="connsiteY15" fmla="*/ 190500 h 2250018"/>
              <a:gd name="connsiteX16" fmla="*/ 9758362 w 11277600"/>
              <a:gd name="connsiteY16" fmla="*/ 219075 h 2250018"/>
              <a:gd name="connsiteX17" fmla="*/ 10031412 w 11277600"/>
              <a:gd name="connsiteY17" fmla="*/ 247650 h 2250018"/>
              <a:gd name="connsiteX18" fmla="*/ 10282238 w 11277600"/>
              <a:gd name="connsiteY18" fmla="*/ 274638 h 2250018"/>
              <a:gd name="connsiteX19" fmla="*/ 10504488 w 11277600"/>
              <a:gd name="connsiteY19" fmla="*/ 300038 h 2250018"/>
              <a:gd name="connsiteX20" fmla="*/ 10704512 w 11277600"/>
              <a:gd name="connsiteY20" fmla="*/ 323850 h 2250018"/>
              <a:gd name="connsiteX21" fmla="*/ 10874375 w 11277600"/>
              <a:gd name="connsiteY21" fmla="*/ 344488 h 2250018"/>
              <a:gd name="connsiteX22" fmla="*/ 11015662 w 11277600"/>
              <a:gd name="connsiteY22" fmla="*/ 363538 h 2250018"/>
              <a:gd name="connsiteX23" fmla="*/ 11210925 w 11277600"/>
              <a:gd name="connsiteY23" fmla="*/ 390525 h 2250018"/>
              <a:gd name="connsiteX24" fmla="*/ 11277600 w 11277600"/>
              <a:gd name="connsiteY24" fmla="*/ 400050 h 2250018"/>
              <a:gd name="connsiteX25" fmla="*/ 11277600 w 11277600"/>
              <a:gd name="connsiteY25" fmla="*/ 2250018 h 2250018"/>
              <a:gd name="connsiteX26" fmla="*/ 0 w 11277600"/>
              <a:gd name="connsiteY26" fmla="*/ 2250018 h 2250018"/>
              <a:gd name="connsiteX27" fmla="*/ 0 w 11277600"/>
              <a:gd name="connsiteY27" fmla="*/ 398463 h 2250018"/>
              <a:gd name="connsiteX28" fmla="*/ 255588 w 11277600"/>
              <a:gd name="connsiteY28" fmla="*/ 358775 h 2250018"/>
              <a:gd name="connsiteX29" fmla="*/ 511175 w 11277600"/>
              <a:gd name="connsiteY29" fmla="*/ 320675 h 2250018"/>
              <a:gd name="connsiteX30" fmla="*/ 766762 w 11277600"/>
              <a:gd name="connsiteY30" fmla="*/ 284163 h 2250018"/>
              <a:gd name="connsiteX31" fmla="*/ 1023938 w 11277600"/>
              <a:gd name="connsiteY31" fmla="*/ 252413 h 2250018"/>
              <a:gd name="connsiteX32" fmla="*/ 1279525 w 11277600"/>
              <a:gd name="connsiteY32" fmla="*/ 220663 h 2250018"/>
              <a:gd name="connsiteX33" fmla="*/ 1536700 w 11277600"/>
              <a:gd name="connsiteY33" fmla="*/ 190500 h 2250018"/>
              <a:gd name="connsiteX34" fmla="*/ 1790700 w 11277600"/>
              <a:gd name="connsiteY34" fmla="*/ 165100 h 2250018"/>
              <a:gd name="connsiteX35" fmla="*/ 2047875 w 11277600"/>
              <a:gd name="connsiteY35" fmla="*/ 141288 h 2250018"/>
              <a:gd name="connsiteX36" fmla="*/ 2303462 w 11277600"/>
              <a:gd name="connsiteY36" fmla="*/ 119063 h 2250018"/>
              <a:gd name="connsiteX37" fmla="*/ 2555875 w 11277600"/>
              <a:gd name="connsiteY37" fmla="*/ 100013 h 2250018"/>
              <a:gd name="connsiteX38" fmla="*/ 2809875 w 11277600"/>
              <a:gd name="connsiteY38" fmla="*/ 80963 h 2250018"/>
              <a:gd name="connsiteX39" fmla="*/ 3062288 w 11277600"/>
              <a:gd name="connsiteY39" fmla="*/ 65088 h 2250018"/>
              <a:gd name="connsiteX40" fmla="*/ 3313113 w 11277600"/>
              <a:gd name="connsiteY40" fmla="*/ 52388 h 2250018"/>
              <a:gd name="connsiteX41" fmla="*/ 3563938 w 11277600"/>
              <a:gd name="connsiteY41" fmla="*/ 39688 h 2250018"/>
              <a:gd name="connsiteX42" fmla="*/ 3811588 w 11277600"/>
              <a:gd name="connsiteY42" fmla="*/ 28575 h 2250018"/>
              <a:gd name="connsiteX43" fmla="*/ 4057650 w 11277600"/>
              <a:gd name="connsiteY43" fmla="*/ 20638 h 2250018"/>
              <a:gd name="connsiteX44" fmla="*/ 4303713 w 11277600"/>
              <a:gd name="connsiteY44" fmla="*/ 14288 h 2250018"/>
              <a:gd name="connsiteX45" fmla="*/ 4546600 w 11277600"/>
              <a:gd name="connsiteY45" fmla="*/ 7938 h 2250018"/>
              <a:gd name="connsiteX46" fmla="*/ 4787900 w 11277600"/>
              <a:gd name="connsiteY46" fmla="*/ 4763 h 2250018"/>
              <a:gd name="connsiteX47" fmla="*/ 5027613 w 11277600"/>
              <a:gd name="connsiteY47" fmla="*/ 1588 h 2250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1277600" h="2250018">
                <a:moveTo>
                  <a:pt x="5264150" y="0"/>
                </a:moveTo>
                <a:lnTo>
                  <a:pt x="5499100" y="1588"/>
                </a:lnTo>
                <a:lnTo>
                  <a:pt x="5730875" y="1588"/>
                </a:lnTo>
                <a:lnTo>
                  <a:pt x="5961063" y="4763"/>
                </a:lnTo>
                <a:lnTo>
                  <a:pt x="6186488" y="9525"/>
                </a:lnTo>
                <a:lnTo>
                  <a:pt x="6410325" y="14288"/>
                </a:lnTo>
                <a:lnTo>
                  <a:pt x="6629400" y="19050"/>
                </a:lnTo>
                <a:lnTo>
                  <a:pt x="6846888" y="26988"/>
                </a:lnTo>
                <a:lnTo>
                  <a:pt x="7061200" y="34925"/>
                </a:lnTo>
                <a:lnTo>
                  <a:pt x="7270750" y="42863"/>
                </a:lnTo>
                <a:lnTo>
                  <a:pt x="7680325" y="63500"/>
                </a:lnTo>
                <a:lnTo>
                  <a:pt x="8072438" y="85725"/>
                </a:lnTo>
                <a:lnTo>
                  <a:pt x="8448675" y="109538"/>
                </a:lnTo>
                <a:lnTo>
                  <a:pt x="8805862" y="134938"/>
                </a:lnTo>
                <a:lnTo>
                  <a:pt x="9145588" y="161925"/>
                </a:lnTo>
                <a:lnTo>
                  <a:pt x="9461500" y="190500"/>
                </a:lnTo>
                <a:lnTo>
                  <a:pt x="9758362" y="219075"/>
                </a:lnTo>
                <a:lnTo>
                  <a:pt x="10031412" y="247650"/>
                </a:lnTo>
                <a:lnTo>
                  <a:pt x="10282238" y="274638"/>
                </a:lnTo>
                <a:lnTo>
                  <a:pt x="10504488" y="300038"/>
                </a:lnTo>
                <a:lnTo>
                  <a:pt x="10704512" y="323850"/>
                </a:lnTo>
                <a:lnTo>
                  <a:pt x="10874375" y="344488"/>
                </a:lnTo>
                <a:lnTo>
                  <a:pt x="11015662" y="363538"/>
                </a:lnTo>
                <a:lnTo>
                  <a:pt x="11210925" y="390525"/>
                </a:lnTo>
                <a:lnTo>
                  <a:pt x="11277600" y="400050"/>
                </a:lnTo>
                <a:lnTo>
                  <a:pt x="11277600" y="2250018"/>
                </a:lnTo>
                <a:lnTo>
                  <a:pt x="0" y="2250018"/>
                </a:lnTo>
                <a:lnTo>
                  <a:pt x="0" y="398463"/>
                </a:lnTo>
                <a:lnTo>
                  <a:pt x="255588" y="358775"/>
                </a:lnTo>
                <a:lnTo>
                  <a:pt x="511175" y="320675"/>
                </a:lnTo>
                <a:lnTo>
                  <a:pt x="766762" y="284163"/>
                </a:lnTo>
                <a:lnTo>
                  <a:pt x="1023938" y="252413"/>
                </a:lnTo>
                <a:lnTo>
                  <a:pt x="1279525" y="220663"/>
                </a:lnTo>
                <a:lnTo>
                  <a:pt x="1536700" y="190500"/>
                </a:lnTo>
                <a:lnTo>
                  <a:pt x="1790700" y="165100"/>
                </a:lnTo>
                <a:lnTo>
                  <a:pt x="2047875" y="141288"/>
                </a:lnTo>
                <a:lnTo>
                  <a:pt x="2303462" y="119063"/>
                </a:lnTo>
                <a:lnTo>
                  <a:pt x="2555875" y="100013"/>
                </a:lnTo>
                <a:lnTo>
                  <a:pt x="2809875" y="80963"/>
                </a:lnTo>
                <a:lnTo>
                  <a:pt x="3062288" y="65088"/>
                </a:lnTo>
                <a:lnTo>
                  <a:pt x="3313113" y="52388"/>
                </a:lnTo>
                <a:lnTo>
                  <a:pt x="3563938" y="39688"/>
                </a:lnTo>
                <a:lnTo>
                  <a:pt x="3811588" y="28575"/>
                </a:lnTo>
                <a:lnTo>
                  <a:pt x="4057650" y="20638"/>
                </a:lnTo>
                <a:lnTo>
                  <a:pt x="4303713" y="14288"/>
                </a:lnTo>
                <a:lnTo>
                  <a:pt x="4546600" y="7938"/>
                </a:lnTo>
                <a:lnTo>
                  <a:pt x="4787900" y="4763"/>
                </a:lnTo>
                <a:lnTo>
                  <a:pt x="5027613" y="158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Freeform 5">
            <a:extLst>
              <a:ext uri="{FF2B5EF4-FFF2-40B4-BE49-F238E27FC236}">
                <a16:creationId xmlns:a16="http://schemas.microsoft.com/office/drawing/2014/main" id="{9C80E52D-DE5C-4267-9C99-8741F2E42E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0371525">
            <a:off x="263767" y="4117124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F43CC6-CC76-6479-C694-97F6FAEEF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975" y="4517136"/>
            <a:ext cx="10893095" cy="117494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rPr>
              <a:t>Business Problem</a:t>
            </a:r>
          </a:p>
        </p:txBody>
      </p:sp>
      <p:pic>
        <p:nvPicPr>
          <p:cNvPr id="6" name="Audio Recording May 6, 2023 at 3:13:52 PM">
            <a:hlinkClick r:id="" action="ppaction://media"/>
            <a:extLst>
              <a:ext uri="{FF2B5EF4-FFF2-40B4-BE49-F238E27FC236}">
                <a16:creationId xmlns:a16="http://schemas.microsoft.com/office/drawing/2014/main" id="{165B1069-69E9-C352-1E7E-B1C9D633EB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99241" y="566896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988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409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48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65A807-3DA1-1D6D-3C00-321F69BF0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Introduction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2243EA-E84D-83E7-8830-63CEE3AEF4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285" r="6318"/>
          <a:stretch/>
        </p:blipFill>
        <p:spPr>
          <a:xfrm>
            <a:off x="5194647" y="803751"/>
            <a:ext cx="6391452" cy="5250498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1F989-54A4-44ED-A9AA-7BD5055A7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FFFFFF"/>
                </a:solidFill>
              </a:rPr>
              <a:t>Per WHO, almost 10 % of population do not have access to safe drinking water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FFFFFF"/>
                </a:solidFill>
              </a:rPr>
              <a:t>There can be many impurities like physical, chemical, biological, and radiological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FFFFFF"/>
                </a:solidFill>
              </a:rPr>
              <a:t>Low and medium income country are mainly affected 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FFFFFF"/>
                </a:solidFill>
              </a:rPr>
              <a:t>Chemicals present in drinking water can result in various chronic illnesses, such as cancer and cardiovascular disease</a:t>
            </a:r>
          </a:p>
          <a:p>
            <a:pPr>
              <a:lnSpc>
                <a:spcPct val="90000"/>
              </a:lnSpc>
            </a:pPr>
            <a:endParaRPr lang="en-US" sz="1500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56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pic>
        <p:nvPicPr>
          <p:cNvPr id="6" name="Audio Recording May 6, 2023 at 3:17:22 PM">
            <a:hlinkClick r:id="" action="ppaction://media"/>
            <a:extLst>
              <a:ext uri="{FF2B5EF4-FFF2-40B4-BE49-F238E27FC236}">
                <a16:creationId xmlns:a16="http://schemas.microsoft.com/office/drawing/2014/main" id="{51516652-B42C-147E-5F50-CDACE5FA0F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8789" y="558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4596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47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5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1A5E26-1F21-459D-8C03-ADB057B09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n abstract design with lines and financial symbols">
            <a:extLst>
              <a:ext uri="{FF2B5EF4-FFF2-40B4-BE49-F238E27FC236}">
                <a16:creationId xmlns:a16="http://schemas.microsoft.com/office/drawing/2014/main" id="{43E7F40D-9FE2-1163-E7B3-191D299CB09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40000"/>
          </a:blip>
          <a:srcRect t="10400" b="501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4A7440-D193-768A-0510-3EE6D3018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148" y="278816"/>
            <a:ext cx="8825658" cy="86418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Data Description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C46BC0-FE79-B6DF-A8A6-3A7FA528F3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02836" y="1606077"/>
            <a:ext cx="4495178" cy="4495178"/>
          </a:xfrm>
          <a:prstGeom prst="rect">
            <a:avLst/>
          </a:prstGeom>
          <a:effectLst>
            <a:outerShdw blurRad="50800" dist="50800" dir="5400000" sx="95074" sy="95074" algn="ctr" rotWithShape="0">
              <a:srgbClr val="000000">
                <a:alpha val="47000"/>
              </a:srgbClr>
            </a:outerShdw>
          </a:effectLst>
        </p:spPr>
      </p:pic>
      <p:pic>
        <p:nvPicPr>
          <p:cNvPr id="7" name="Audio Recording May 6, 2023 at 3:26:44 PM">
            <a:hlinkClick r:id="" action="ppaction://media"/>
            <a:extLst>
              <a:ext uri="{FF2B5EF4-FFF2-40B4-BE49-F238E27FC236}">
                <a16:creationId xmlns:a16="http://schemas.microsoft.com/office/drawing/2014/main" id="{5AF155C1-6D91-FEB0-DF6D-F8CF873115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7586" y="6075855"/>
            <a:ext cx="812800" cy="812800"/>
          </a:xfrm>
          <a:prstGeom prst="rect">
            <a:avLst/>
          </a:prstGeom>
        </p:spPr>
      </p:pic>
      <p:graphicFrame>
        <p:nvGraphicFramePr>
          <p:cNvPr id="19" name="TextBox 3">
            <a:extLst>
              <a:ext uri="{FF2B5EF4-FFF2-40B4-BE49-F238E27FC236}">
                <a16:creationId xmlns:a16="http://schemas.microsoft.com/office/drawing/2014/main" id="{927BA92B-9FF3-96B0-B0A4-4DD00F4EC4D5}"/>
              </a:ext>
            </a:extLst>
          </p:cNvPr>
          <p:cNvGraphicFramePr/>
          <p:nvPr/>
        </p:nvGraphicFramePr>
        <p:xfrm>
          <a:off x="217529" y="1420229"/>
          <a:ext cx="6380962" cy="5078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22291249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46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F70C2B8F-6B1B-46D5-86E6-40F36C695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DB521824-592C-476A-AB0A-CA0C6D1F3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469835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A2749EFA-8EE4-4EB8-9424-8E593B932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50898" y="638067"/>
            <a:ext cx="6053670" cy="5581866"/>
          </a:xfrm>
          <a:custGeom>
            <a:avLst/>
            <a:gdLst>
              <a:gd name="connsiteX0" fmla="*/ 6053670 w 6053670"/>
              <a:gd name="connsiteY0" fmla="*/ 1098 h 5581866"/>
              <a:gd name="connsiteX1" fmla="*/ 6053670 w 6053670"/>
              <a:gd name="connsiteY1" fmla="*/ 514028 h 5581866"/>
              <a:gd name="connsiteX2" fmla="*/ 6053670 w 6053670"/>
              <a:gd name="connsiteY2" fmla="*/ 1254558 h 5581866"/>
              <a:gd name="connsiteX3" fmla="*/ 6053670 w 6053670"/>
              <a:gd name="connsiteY3" fmla="*/ 5581866 h 5581866"/>
              <a:gd name="connsiteX4" fmla="*/ 0 w 6053670"/>
              <a:gd name="connsiteY4" fmla="*/ 5581866 h 5581866"/>
              <a:gd name="connsiteX5" fmla="*/ 0 w 6053670"/>
              <a:gd name="connsiteY5" fmla="*/ 1249853 h 5581866"/>
              <a:gd name="connsiteX6" fmla="*/ 0 w 6053670"/>
              <a:gd name="connsiteY6" fmla="*/ 514028 h 5581866"/>
              <a:gd name="connsiteX7" fmla="*/ 0 w 6053670"/>
              <a:gd name="connsiteY7" fmla="*/ 0 h 5581866"/>
              <a:gd name="connsiteX8" fmla="*/ 35717 w 6053670"/>
              <a:gd name="connsiteY8" fmla="*/ 5488 h 5581866"/>
              <a:gd name="connsiteX9" fmla="*/ 140445 w 6053670"/>
              <a:gd name="connsiteY9" fmla="*/ 21641 h 5581866"/>
              <a:gd name="connsiteX10" fmla="*/ 216722 w 6053670"/>
              <a:gd name="connsiteY10" fmla="*/ 32932 h 5581866"/>
              <a:gd name="connsiteX11" fmla="*/ 307527 w 6053670"/>
              <a:gd name="connsiteY11" fmla="*/ 44850 h 5581866"/>
              <a:gd name="connsiteX12" fmla="*/ 415282 w 6053670"/>
              <a:gd name="connsiteY12" fmla="*/ 59121 h 5581866"/>
              <a:gd name="connsiteX13" fmla="*/ 534539 w 6053670"/>
              <a:gd name="connsiteY13" fmla="*/ 74175 h 5581866"/>
              <a:gd name="connsiteX14" fmla="*/ 668931 w 6053670"/>
              <a:gd name="connsiteY14" fmla="*/ 90014 h 5581866"/>
              <a:gd name="connsiteX15" fmla="*/ 815430 w 6053670"/>
              <a:gd name="connsiteY15" fmla="*/ 106794 h 5581866"/>
              <a:gd name="connsiteX16" fmla="*/ 974641 w 6053670"/>
              <a:gd name="connsiteY16" fmla="*/ 123574 h 5581866"/>
              <a:gd name="connsiteX17" fmla="*/ 1144144 w 6053670"/>
              <a:gd name="connsiteY17" fmla="*/ 140667 h 5581866"/>
              <a:gd name="connsiteX18" fmla="*/ 1326965 w 6053670"/>
              <a:gd name="connsiteY18" fmla="*/ 156506 h 5581866"/>
              <a:gd name="connsiteX19" fmla="*/ 1518261 w 6053670"/>
              <a:gd name="connsiteY19" fmla="*/ 171717 h 5581866"/>
              <a:gd name="connsiteX20" fmla="*/ 1720453 w 6053670"/>
              <a:gd name="connsiteY20" fmla="*/ 185518 h 5581866"/>
              <a:gd name="connsiteX21" fmla="*/ 1931121 w 6053670"/>
              <a:gd name="connsiteY21" fmla="*/ 198690 h 5581866"/>
              <a:gd name="connsiteX22" fmla="*/ 2150869 w 6053670"/>
              <a:gd name="connsiteY22" fmla="*/ 211079 h 5581866"/>
              <a:gd name="connsiteX23" fmla="*/ 2263467 w 6053670"/>
              <a:gd name="connsiteY23" fmla="*/ 215470 h 5581866"/>
              <a:gd name="connsiteX24" fmla="*/ 2378487 w 6053670"/>
              <a:gd name="connsiteY24" fmla="*/ 220332 h 5581866"/>
              <a:gd name="connsiteX25" fmla="*/ 2495323 w 6053670"/>
              <a:gd name="connsiteY25" fmla="*/ 224879 h 5581866"/>
              <a:gd name="connsiteX26" fmla="*/ 2612764 w 6053670"/>
              <a:gd name="connsiteY26" fmla="*/ 227859 h 5581866"/>
              <a:gd name="connsiteX27" fmla="*/ 2732627 w 6053670"/>
              <a:gd name="connsiteY27" fmla="*/ 230525 h 5581866"/>
              <a:gd name="connsiteX28" fmla="*/ 2853700 w 6053670"/>
              <a:gd name="connsiteY28" fmla="*/ 233348 h 5581866"/>
              <a:gd name="connsiteX29" fmla="*/ 2977195 w 6053670"/>
              <a:gd name="connsiteY29" fmla="*/ 235229 h 5581866"/>
              <a:gd name="connsiteX30" fmla="*/ 3101900 w 6053670"/>
              <a:gd name="connsiteY30" fmla="*/ 235229 h 5581866"/>
              <a:gd name="connsiteX31" fmla="*/ 3227817 w 6053670"/>
              <a:gd name="connsiteY31" fmla="*/ 236170 h 5581866"/>
              <a:gd name="connsiteX32" fmla="*/ 3354944 w 6053670"/>
              <a:gd name="connsiteY32" fmla="*/ 235229 h 5581866"/>
              <a:gd name="connsiteX33" fmla="*/ 3483887 w 6053670"/>
              <a:gd name="connsiteY33" fmla="*/ 233348 h 5581866"/>
              <a:gd name="connsiteX34" fmla="*/ 3612830 w 6053670"/>
              <a:gd name="connsiteY34" fmla="*/ 231623 h 5581866"/>
              <a:gd name="connsiteX35" fmla="*/ 3743589 w 6053670"/>
              <a:gd name="connsiteY35" fmla="*/ 227859 h 5581866"/>
              <a:gd name="connsiteX36" fmla="*/ 3875559 w 6053670"/>
              <a:gd name="connsiteY36" fmla="*/ 223938 h 5581866"/>
              <a:gd name="connsiteX37" fmla="*/ 4007529 w 6053670"/>
              <a:gd name="connsiteY37" fmla="*/ 219391 h 5581866"/>
              <a:gd name="connsiteX38" fmla="*/ 4140710 w 6053670"/>
              <a:gd name="connsiteY38" fmla="*/ 212961 h 5581866"/>
              <a:gd name="connsiteX39" fmla="*/ 4275102 w 6053670"/>
              <a:gd name="connsiteY39" fmla="*/ 205277 h 5581866"/>
              <a:gd name="connsiteX40" fmla="*/ 4410098 w 6053670"/>
              <a:gd name="connsiteY40" fmla="*/ 197907 h 5581866"/>
              <a:gd name="connsiteX41" fmla="*/ 4545096 w 6053670"/>
              <a:gd name="connsiteY41" fmla="*/ 188498 h 5581866"/>
              <a:gd name="connsiteX42" fmla="*/ 4681909 w 6053670"/>
              <a:gd name="connsiteY42" fmla="*/ 177207 h 5581866"/>
              <a:gd name="connsiteX43" fmla="*/ 4816905 w 6053670"/>
              <a:gd name="connsiteY43" fmla="*/ 165916 h 5581866"/>
              <a:gd name="connsiteX44" fmla="*/ 4954323 w 6053670"/>
              <a:gd name="connsiteY44" fmla="*/ 152899 h 5581866"/>
              <a:gd name="connsiteX45" fmla="*/ 5092347 w 6053670"/>
              <a:gd name="connsiteY45" fmla="*/ 138629 h 5581866"/>
              <a:gd name="connsiteX46" fmla="*/ 5228555 w 6053670"/>
              <a:gd name="connsiteY46" fmla="*/ 123574 h 5581866"/>
              <a:gd name="connsiteX47" fmla="*/ 5366578 w 6053670"/>
              <a:gd name="connsiteY47" fmla="*/ 106010 h 5581866"/>
              <a:gd name="connsiteX48" fmla="*/ 5503997 w 6053670"/>
              <a:gd name="connsiteY48" fmla="*/ 87192 h 5581866"/>
              <a:gd name="connsiteX49" fmla="*/ 5642020 w 6053670"/>
              <a:gd name="connsiteY49" fmla="*/ 68530 h 5581866"/>
              <a:gd name="connsiteX50" fmla="*/ 5779438 w 6053670"/>
              <a:gd name="connsiteY50" fmla="*/ 46733 h 5581866"/>
              <a:gd name="connsiteX51" fmla="*/ 5916251 w 6053670"/>
              <a:gd name="connsiteY51" fmla="*/ 24464 h 558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5581866">
                <a:moveTo>
                  <a:pt x="6053670" y="1098"/>
                </a:moveTo>
                <a:lnTo>
                  <a:pt x="6053670" y="514028"/>
                </a:lnTo>
                <a:lnTo>
                  <a:pt x="6053670" y="1254558"/>
                </a:lnTo>
                <a:lnTo>
                  <a:pt x="6053670" y="5581866"/>
                </a:lnTo>
                <a:lnTo>
                  <a:pt x="0" y="5581866"/>
                </a:lnTo>
                <a:lnTo>
                  <a:pt x="0" y="1249853"/>
                </a:lnTo>
                <a:lnTo>
                  <a:pt x="0" y="514028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33" name="Freeform 5">
            <a:extLst>
              <a:ext uri="{FF2B5EF4-FFF2-40B4-BE49-F238E27FC236}">
                <a16:creationId xmlns:a16="http://schemas.microsoft.com/office/drawing/2014/main" id="{B5C860C9-D4F9-4350-80DA-0D1CD36C7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D68B96-19D7-0995-5F42-26F89269F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>
                <a:solidFill>
                  <a:srgbClr val="EBEBEB"/>
                </a:solidFill>
              </a:rPr>
              <a:t>Exploratory Data Analysis ( EDA )</a:t>
            </a:r>
            <a:br>
              <a:rPr lang="en-US">
                <a:solidFill>
                  <a:srgbClr val="EBEBEB"/>
                </a:solidFill>
              </a:rPr>
            </a:br>
            <a:endParaRPr lang="en-US">
              <a:solidFill>
                <a:srgbClr val="EBEBEB"/>
              </a:solidFill>
            </a:endParaRPr>
          </a:p>
        </p:txBody>
      </p:sp>
      <p:pic>
        <p:nvPicPr>
          <p:cNvPr id="22" name="Picture 21" descr="Chart, bar chart&#10;&#10;Description automatically generated">
            <a:extLst>
              <a:ext uri="{FF2B5EF4-FFF2-40B4-BE49-F238E27FC236}">
                <a16:creationId xmlns:a16="http://schemas.microsoft.com/office/drawing/2014/main" id="{A61D09E6-CBA0-9DC4-3190-D6237D4F5D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4836" y="1783959"/>
            <a:ext cx="4828707" cy="3307662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538A90C8-AE0E-4EBA-9AF8-EEDB20602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E7244-40FC-7FAD-A64D-3132EE98E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5132439" cy="3811742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Checking for nulls</a:t>
            </a:r>
          </a:p>
          <a:p>
            <a:r>
              <a:rPr lang="en-US" sz="2400" dirty="0">
                <a:solidFill>
                  <a:srgbClr val="FFFFFF"/>
                </a:solidFill>
              </a:rPr>
              <a:t>Conversion of string to numeric</a:t>
            </a:r>
          </a:p>
          <a:p>
            <a:r>
              <a:rPr lang="en-US" sz="2400" dirty="0">
                <a:solidFill>
                  <a:srgbClr val="FFFFFF"/>
                </a:solidFill>
              </a:rPr>
              <a:t>Distribution of target variable</a:t>
            </a:r>
          </a:p>
          <a:p>
            <a:r>
              <a:rPr lang="en-US" sz="2400" dirty="0">
                <a:solidFill>
                  <a:srgbClr val="FFFFFF"/>
                </a:solidFill>
              </a:rPr>
              <a:t>Balancing the dataset</a:t>
            </a:r>
          </a:p>
          <a:p>
            <a:r>
              <a:rPr lang="en-US" sz="2400" dirty="0">
                <a:solidFill>
                  <a:srgbClr val="FFFFFF"/>
                </a:solidFill>
              </a:rPr>
              <a:t>Correlation Matrix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23" name="Audio Recording May 6, 2023 at 3:30:54 PM">
            <a:hlinkClick r:id="" action="ppaction://media"/>
            <a:extLst>
              <a:ext uri="{FF2B5EF4-FFF2-40B4-BE49-F238E27FC236}">
                <a16:creationId xmlns:a16="http://schemas.microsoft.com/office/drawing/2014/main" id="{4089A78C-80F2-15DE-1A36-02814B9189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3334" y="547743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254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208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5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4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76" name="Rectangle 75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8" name="Freeform 5">
            <a:extLst>
              <a:ext uri="{FF2B5EF4-FFF2-40B4-BE49-F238E27FC236}">
                <a16:creationId xmlns:a16="http://schemas.microsoft.com/office/drawing/2014/main" id="{2D529E20-662F-4915-ACD7-970C026FD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677511" flipH="1">
            <a:off x="3527283" y="1857885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FE323E7-E270-88B0-8134-CAAC82B9D4B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454" r="38522" b="-2"/>
          <a:stretch/>
        </p:blipFill>
        <p:spPr>
          <a:xfrm>
            <a:off x="423337" y="402166"/>
            <a:ext cx="5860505" cy="6053670"/>
          </a:xfrm>
          <a:custGeom>
            <a:avLst/>
            <a:gdLst/>
            <a:ahLst/>
            <a:cxnLst/>
            <a:rect l="l" t="t" r="r" b="b"/>
            <a:pathLst>
              <a:path w="4932951" h="6053670">
                <a:moveTo>
                  <a:pt x="0" y="0"/>
                </a:moveTo>
                <a:lnTo>
                  <a:pt x="3678393" y="0"/>
                </a:lnTo>
                <a:lnTo>
                  <a:pt x="4478865" y="0"/>
                </a:lnTo>
                <a:lnTo>
                  <a:pt x="4931853" y="0"/>
                </a:lnTo>
                <a:lnTo>
                  <a:pt x="4908487" y="137419"/>
                </a:lnTo>
                <a:lnTo>
                  <a:pt x="4886218" y="274232"/>
                </a:lnTo>
                <a:lnTo>
                  <a:pt x="4864421" y="411650"/>
                </a:lnTo>
                <a:lnTo>
                  <a:pt x="4845759" y="549673"/>
                </a:lnTo>
                <a:lnTo>
                  <a:pt x="4826941" y="687092"/>
                </a:lnTo>
                <a:lnTo>
                  <a:pt x="4809377" y="825115"/>
                </a:lnTo>
                <a:lnTo>
                  <a:pt x="4794322" y="961323"/>
                </a:lnTo>
                <a:lnTo>
                  <a:pt x="4780052" y="1099347"/>
                </a:lnTo>
                <a:lnTo>
                  <a:pt x="4767035" y="1236765"/>
                </a:lnTo>
                <a:lnTo>
                  <a:pt x="4755744" y="1371761"/>
                </a:lnTo>
                <a:lnTo>
                  <a:pt x="4744453" y="1508574"/>
                </a:lnTo>
                <a:lnTo>
                  <a:pt x="4735044" y="1643572"/>
                </a:lnTo>
                <a:lnTo>
                  <a:pt x="4727674" y="1778568"/>
                </a:lnTo>
                <a:lnTo>
                  <a:pt x="4719990" y="1912960"/>
                </a:lnTo>
                <a:lnTo>
                  <a:pt x="4713560" y="2046141"/>
                </a:lnTo>
                <a:lnTo>
                  <a:pt x="4709012" y="2178111"/>
                </a:lnTo>
                <a:lnTo>
                  <a:pt x="4705092" y="2310081"/>
                </a:lnTo>
                <a:lnTo>
                  <a:pt x="4701328" y="2440840"/>
                </a:lnTo>
                <a:lnTo>
                  <a:pt x="4699603" y="2569783"/>
                </a:lnTo>
                <a:lnTo>
                  <a:pt x="4697721" y="2698726"/>
                </a:lnTo>
                <a:lnTo>
                  <a:pt x="4696780" y="2825853"/>
                </a:lnTo>
                <a:lnTo>
                  <a:pt x="4697721" y="2951770"/>
                </a:lnTo>
                <a:lnTo>
                  <a:pt x="4697721" y="3076475"/>
                </a:lnTo>
                <a:lnTo>
                  <a:pt x="4699603" y="3199970"/>
                </a:lnTo>
                <a:lnTo>
                  <a:pt x="4702426" y="3321043"/>
                </a:lnTo>
                <a:lnTo>
                  <a:pt x="4705092" y="3440906"/>
                </a:lnTo>
                <a:lnTo>
                  <a:pt x="4708071" y="3558347"/>
                </a:lnTo>
                <a:lnTo>
                  <a:pt x="4712619" y="3675183"/>
                </a:lnTo>
                <a:lnTo>
                  <a:pt x="4717480" y="3790203"/>
                </a:lnTo>
                <a:lnTo>
                  <a:pt x="4721871" y="3902801"/>
                </a:lnTo>
                <a:lnTo>
                  <a:pt x="4734260" y="4122549"/>
                </a:lnTo>
                <a:lnTo>
                  <a:pt x="4747433" y="4333217"/>
                </a:lnTo>
                <a:lnTo>
                  <a:pt x="4761233" y="4535409"/>
                </a:lnTo>
                <a:lnTo>
                  <a:pt x="4776445" y="4726705"/>
                </a:lnTo>
                <a:lnTo>
                  <a:pt x="4792283" y="4909526"/>
                </a:lnTo>
                <a:lnTo>
                  <a:pt x="4809377" y="5079029"/>
                </a:lnTo>
                <a:lnTo>
                  <a:pt x="4826157" y="5238240"/>
                </a:lnTo>
                <a:lnTo>
                  <a:pt x="4842936" y="5384739"/>
                </a:lnTo>
                <a:lnTo>
                  <a:pt x="4858775" y="5519131"/>
                </a:lnTo>
                <a:lnTo>
                  <a:pt x="4873830" y="5638388"/>
                </a:lnTo>
                <a:lnTo>
                  <a:pt x="4888100" y="5746143"/>
                </a:lnTo>
                <a:lnTo>
                  <a:pt x="4900019" y="5836948"/>
                </a:lnTo>
                <a:lnTo>
                  <a:pt x="4911310" y="5913225"/>
                </a:lnTo>
                <a:lnTo>
                  <a:pt x="4927462" y="6017953"/>
                </a:lnTo>
                <a:lnTo>
                  <a:pt x="4932951" y="6053670"/>
                </a:lnTo>
                <a:lnTo>
                  <a:pt x="4478865" y="6053670"/>
                </a:lnTo>
                <a:lnTo>
                  <a:pt x="3683097" y="6053670"/>
                </a:lnTo>
                <a:lnTo>
                  <a:pt x="0" y="6053670"/>
                </a:lnTo>
                <a:close/>
              </a:path>
            </a:pathLst>
          </a:custGeom>
        </p:spPr>
      </p:pic>
      <p:sp>
        <p:nvSpPr>
          <p:cNvPr id="80" name="Freeform 5">
            <a:extLst>
              <a:ext uri="{FF2B5EF4-FFF2-40B4-BE49-F238E27FC236}">
                <a16:creationId xmlns:a16="http://schemas.microsoft.com/office/drawing/2014/main" id="{1AD5EB79-7F9A-4BBC-92A5-188382CBA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FA2B9E-51CA-6596-A3C5-07C0F877A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9080" y="1273164"/>
            <a:ext cx="5428551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Code Snippet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B9B8A17F-DC3A-4D9A-AA53-9BFB894CD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Audio Recording May 6, 2023 at 3:43:28 PM">
            <a:hlinkClick r:id="" action="ppaction://media"/>
            <a:extLst>
              <a:ext uri="{FF2B5EF4-FFF2-40B4-BE49-F238E27FC236}">
                <a16:creationId xmlns:a16="http://schemas.microsoft.com/office/drawing/2014/main" id="{839FE8A0-3A58-5225-5B9B-245C1F00F7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604361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608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777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3E10248-AF0E-477D-B4D2-47C02CE4E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33010C2-2DA5-460F-A40C-5317F567A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4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17CB0634-F963-4EC9-A6F6-8EA46BD1F1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3C0A186-7444-4460-9C37-532E7671E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1ECA4FE-7D2F-4576-B767-3A5F5ABFE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15" name="Rectangle 14">
              <a:extLst>
                <a:ext uri="{FF2B5EF4-FFF2-40B4-BE49-F238E27FC236}">
                  <a16:creationId xmlns:a16="http://schemas.microsoft.com/office/drawing/2014/main" id="{5969441E-5462-4859-86CD-1737FDE36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596BD4B5-6833-40CC-96FE-EDC675634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50CE8AC-A888-B785-D3CE-9D12D8453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497" y="571500"/>
            <a:ext cx="11161986" cy="75362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Analysis and Modeling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81F53E2-F556-42FA-8D24-113839EE1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58249" y="4166888"/>
            <a:ext cx="675502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EF29DBE-7FE8-D5A6-2306-E71FCBCB43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2428" y="1528409"/>
            <a:ext cx="2743200" cy="21804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13A4B3-4D63-B771-0F7A-24496AA693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77057" y="1504445"/>
            <a:ext cx="2743200" cy="23513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7C425C-71A8-EE9F-31A3-3EE997B9F3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5469" y="1510547"/>
            <a:ext cx="2743200" cy="2369127"/>
          </a:xfrm>
          <a:prstGeom prst="rect">
            <a:avLst/>
          </a:prstGeom>
        </p:spPr>
      </p:pic>
      <p:pic>
        <p:nvPicPr>
          <p:cNvPr id="23" name="Audio Recording May 6, 2023 at 4:25:23 PM">
            <a:hlinkClick r:id="" action="ppaction://media"/>
            <a:extLst>
              <a:ext uri="{FF2B5EF4-FFF2-40B4-BE49-F238E27FC236}">
                <a16:creationId xmlns:a16="http://schemas.microsoft.com/office/drawing/2014/main" id="{48E48297-3476-7FAC-BFB4-A38223F67D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75501" y="5473700"/>
            <a:ext cx="812800" cy="812800"/>
          </a:xfrm>
          <a:prstGeom prst="rect">
            <a:avLst/>
          </a:prstGeom>
        </p:spPr>
      </p:pic>
      <p:pic>
        <p:nvPicPr>
          <p:cNvPr id="24" name="Content Placeholder 3">
            <a:extLst>
              <a:ext uri="{FF2B5EF4-FFF2-40B4-BE49-F238E27FC236}">
                <a16:creationId xmlns:a16="http://schemas.microsoft.com/office/drawing/2014/main" id="{08EF0908-1924-14B2-C746-8B1084E794B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9"/>
          <a:stretch>
            <a:fillRect/>
          </a:stretch>
        </p:blipFill>
        <p:spPr>
          <a:xfrm>
            <a:off x="4665469" y="4065101"/>
            <a:ext cx="27432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569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36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5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B109C5B-3B98-48EB-A942-8D11CEA37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9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A9C389E4-003E-40C9-AC9E-ED821C16F5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C042684-2705-40BD-9104-A6B24CE1CA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1D6F1B-A4D1-74CD-653E-2AFAA4941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356" y="-1472518"/>
            <a:ext cx="6268246" cy="31340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Conclusion</a:t>
            </a:r>
          </a:p>
        </p:txBody>
      </p:sp>
      <p:pic>
        <p:nvPicPr>
          <p:cNvPr id="7" name="Graphic 6" descr="Gavel">
            <a:extLst>
              <a:ext uri="{FF2B5EF4-FFF2-40B4-BE49-F238E27FC236}">
                <a16:creationId xmlns:a16="http://schemas.microsoft.com/office/drawing/2014/main" id="{48170081-4314-92D3-B73C-AA39F4A7D9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09764" y="1661911"/>
            <a:ext cx="2720903" cy="272090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F65ACC-3B59-C0F2-D70C-3E064446AD4A}"/>
              </a:ext>
            </a:extLst>
          </p:cNvPr>
          <p:cNvSpPr txBox="1"/>
          <p:nvPr/>
        </p:nvSpPr>
        <p:spPr>
          <a:xfrm>
            <a:off x="4414344" y="1891862"/>
            <a:ext cx="644415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Imaginary data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8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Educational Purpose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8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Accuracy for model is very high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8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Make the community healthy </a:t>
            </a:r>
          </a:p>
        </p:txBody>
      </p:sp>
      <p:pic>
        <p:nvPicPr>
          <p:cNvPr id="6" name="Audio Recording May 6, 2023 at 4:30:53 PM">
            <a:hlinkClick r:id="" action="ppaction://media"/>
            <a:extLst>
              <a:ext uri="{FF2B5EF4-FFF2-40B4-BE49-F238E27FC236}">
                <a16:creationId xmlns:a16="http://schemas.microsoft.com/office/drawing/2014/main" id="{C9A33F75-6DEC-6D31-BC00-3BF9BE6004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34356" y="521400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832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263</TotalTime>
  <Words>149</Words>
  <Application>Microsoft Macintosh PowerPoint</Application>
  <PresentationFormat>Widescreen</PresentationFormat>
  <Paragraphs>35</Paragraphs>
  <Slides>8</Slides>
  <Notes>4</Notes>
  <HiddenSlides>0</HiddenSlides>
  <MMClips>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Century Gothic</vt:lpstr>
      <vt:lpstr>Wingdings</vt:lpstr>
      <vt:lpstr>Wingdings 3</vt:lpstr>
      <vt:lpstr>Ion Boardroom</vt:lpstr>
      <vt:lpstr>PREDICTING IF THE WATER IS SAFE TO DRINK </vt:lpstr>
      <vt:lpstr>Business Problem</vt:lpstr>
      <vt:lpstr>Introduction</vt:lpstr>
      <vt:lpstr>Data Description</vt:lpstr>
      <vt:lpstr>Exploratory Data Analysis ( EDA ) </vt:lpstr>
      <vt:lpstr>Code Snippet</vt:lpstr>
      <vt:lpstr>Analysis and Modeling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IF THE WATER IS SAFE TO DRINK </dc:title>
  <dc:creator>Sameer Nepal</dc:creator>
  <cp:lastModifiedBy>Sameer Nepal</cp:lastModifiedBy>
  <cp:revision>2</cp:revision>
  <dcterms:created xsi:type="dcterms:W3CDTF">2023-05-06T19:14:40Z</dcterms:created>
  <dcterms:modified xsi:type="dcterms:W3CDTF">2023-05-06T23:37:55Z</dcterms:modified>
</cp:coreProperties>
</file>

<file path=docProps/thumbnail.jpeg>
</file>